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5D9ECF-9359-46C6-AA06-F06D4D25DC46}" v="66" dt="2019-08-15T18:20:04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AC5D9ECF-9359-46C6-AA06-F06D4D25DC46}"/>
    <pc:docChg chg="undo custSel addSld delSld modSld">
      <pc:chgData name="Pher Widen" userId="a5935c967f2dfd7b" providerId="LiveId" clId="{AC5D9ECF-9359-46C6-AA06-F06D4D25DC46}" dt="2019-08-15T18:20:04.252" v="2823" actId="5793"/>
      <pc:docMkLst>
        <pc:docMk/>
      </pc:docMkLst>
      <pc:sldChg chg="modAnim">
        <pc:chgData name="Pher Widen" userId="a5935c967f2dfd7b" providerId="LiveId" clId="{AC5D9ECF-9359-46C6-AA06-F06D4D25DC46}" dt="2019-08-15T18:06:26.866" v="2795"/>
        <pc:sldMkLst>
          <pc:docMk/>
          <pc:sldMk cId="1997699884" sldId="256"/>
        </pc:sldMkLst>
      </pc:sldChg>
      <pc:sldChg chg="delSp modSp add modAnim">
        <pc:chgData name="Pher Widen" userId="a5935c967f2dfd7b" providerId="LiveId" clId="{AC5D9ECF-9359-46C6-AA06-F06D4D25DC46}" dt="2019-08-15T14:51:58.073" v="2780"/>
        <pc:sldMkLst>
          <pc:docMk/>
          <pc:sldMk cId="4134184965" sldId="257"/>
        </pc:sldMkLst>
        <pc:spChg chg="del mod">
          <ac:chgData name="Pher Widen" userId="a5935c967f2dfd7b" providerId="LiveId" clId="{AC5D9ECF-9359-46C6-AA06-F06D4D25DC46}" dt="2019-08-15T14:00:05.657" v="3"/>
          <ac:spMkLst>
            <pc:docMk/>
            <pc:sldMk cId="4134184965" sldId="257"/>
            <ac:spMk id="2" creationId="{2EFBE77D-44AC-47D2-B1B4-2C80EB1E253D}"/>
          </ac:spMkLst>
        </pc:spChg>
        <pc:spChg chg="mod">
          <ac:chgData name="Pher Widen" userId="a5935c967f2dfd7b" providerId="LiveId" clId="{AC5D9ECF-9359-46C6-AA06-F06D4D25DC46}" dt="2019-08-15T14:09:02.540" v="732" actId="20577"/>
          <ac:spMkLst>
            <pc:docMk/>
            <pc:sldMk cId="4134184965" sldId="257"/>
            <ac:spMk id="3" creationId="{75A84CA2-8609-4A32-93FB-4BAFF7D97191}"/>
          </ac:spMkLst>
        </pc:spChg>
      </pc:sldChg>
      <pc:sldChg chg="modSp add modAnim">
        <pc:chgData name="Pher Widen" userId="a5935c967f2dfd7b" providerId="LiveId" clId="{AC5D9ECF-9359-46C6-AA06-F06D4D25DC46}" dt="2019-08-15T14:53:03.902" v="2786"/>
        <pc:sldMkLst>
          <pc:docMk/>
          <pc:sldMk cId="3480474113" sldId="258"/>
        </pc:sldMkLst>
        <pc:spChg chg="mod">
          <ac:chgData name="Pher Widen" userId="a5935c967f2dfd7b" providerId="LiveId" clId="{AC5D9ECF-9359-46C6-AA06-F06D4D25DC46}" dt="2019-08-15T14:15:28.967" v="787" actId="1076"/>
          <ac:spMkLst>
            <pc:docMk/>
            <pc:sldMk cId="3480474113" sldId="258"/>
            <ac:spMk id="2" creationId="{3E4F5DF1-4B20-4743-A492-931D7D70A5BF}"/>
          </ac:spMkLst>
        </pc:spChg>
        <pc:spChg chg="mod">
          <ac:chgData name="Pher Widen" userId="a5935c967f2dfd7b" providerId="LiveId" clId="{AC5D9ECF-9359-46C6-AA06-F06D4D25DC46}" dt="2019-08-15T14:27:01.565" v="1422" actId="20577"/>
          <ac:spMkLst>
            <pc:docMk/>
            <pc:sldMk cId="3480474113" sldId="258"/>
            <ac:spMk id="3" creationId="{16BE05B3-A325-44E7-B640-5403E28E2D63}"/>
          </ac:spMkLst>
        </pc:spChg>
      </pc:sldChg>
      <pc:sldChg chg="addSp delSp modSp add del">
        <pc:chgData name="Pher Widen" userId="a5935c967f2dfd7b" providerId="LiveId" clId="{AC5D9ECF-9359-46C6-AA06-F06D4D25DC46}" dt="2019-08-15T14:13:41.654" v="768"/>
        <pc:sldMkLst>
          <pc:docMk/>
          <pc:sldMk cId="3488506024" sldId="258"/>
        </pc:sldMkLst>
        <pc:spChg chg="add del mod">
          <ac:chgData name="Pher Widen" userId="a5935c967f2dfd7b" providerId="LiveId" clId="{AC5D9ECF-9359-46C6-AA06-F06D4D25DC46}" dt="2019-08-15T14:12:54.179" v="744"/>
          <ac:spMkLst>
            <pc:docMk/>
            <pc:sldMk cId="3488506024" sldId="258"/>
            <ac:spMk id="4" creationId="{9FDED4F1-AFF6-455C-AB3C-87656DF0EF80}"/>
          </ac:spMkLst>
        </pc:spChg>
        <pc:spChg chg="add del mod">
          <ac:chgData name="Pher Widen" userId="a5935c967f2dfd7b" providerId="LiveId" clId="{AC5D9ECF-9359-46C6-AA06-F06D4D25DC46}" dt="2019-08-15T14:12:54.179" v="744"/>
          <ac:spMkLst>
            <pc:docMk/>
            <pc:sldMk cId="3488506024" sldId="258"/>
            <ac:spMk id="5" creationId="{95B41EC2-78CF-4BC1-8499-2544E546CAE3}"/>
          </ac:spMkLst>
        </pc:spChg>
        <pc:spChg chg="add del mod">
          <ac:chgData name="Pher Widen" userId="a5935c967f2dfd7b" providerId="LiveId" clId="{AC5D9ECF-9359-46C6-AA06-F06D4D25DC46}" dt="2019-08-15T14:13:40.825" v="767" actId="767"/>
          <ac:spMkLst>
            <pc:docMk/>
            <pc:sldMk cId="3488506024" sldId="258"/>
            <ac:spMk id="6" creationId="{8F19BE55-79D9-4ACB-BB3B-99FF9A0C4486}"/>
          </ac:spMkLst>
        </pc:spChg>
      </pc:sldChg>
      <pc:sldChg chg="modSp add modAnim">
        <pc:chgData name="Pher Widen" userId="a5935c967f2dfd7b" providerId="LiveId" clId="{AC5D9ECF-9359-46C6-AA06-F06D4D25DC46}" dt="2019-08-15T14:54:08.506" v="2789"/>
        <pc:sldMkLst>
          <pc:docMk/>
          <pc:sldMk cId="1545782974" sldId="259"/>
        </pc:sldMkLst>
        <pc:spChg chg="mod">
          <ac:chgData name="Pher Widen" userId="a5935c967f2dfd7b" providerId="LiveId" clId="{AC5D9ECF-9359-46C6-AA06-F06D4D25DC46}" dt="2019-08-15T14:28:04.944" v="1440" actId="20577"/>
          <ac:spMkLst>
            <pc:docMk/>
            <pc:sldMk cId="1545782974" sldId="259"/>
            <ac:spMk id="2" creationId="{8CAA0914-10EA-45BE-B2AD-74554676A6C0}"/>
          </ac:spMkLst>
        </pc:spChg>
        <pc:spChg chg="mod">
          <ac:chgData name="Pher Widen" userId="a5935c967f2dfd7b" providerId="LiveId" clId="{AC5D9ECF-9359-46C6-AA06-F06D4D25DC46}" dt="2019-08-15T14:41:32.788" v="2150" actId="20577"/>
          <ac:spMkLst>
            <pc:docMk/>
            <pc:sldMk cId="1545782974" sldId="259"/>
            <ac:spMk id="3" creationId="{09B0AAEE-344B-4B67-A8C9-7F19A723769C}"/>
          </ac:spMkLst>
        </pc:spChg>
      </pc:sldChg>
      <pc:sldChg chg="modSp add modAnim">
        <pc:chgData name="Pher Widen" userId="a5935c967f2dfd7b" providerId="LiveId" clId="{AC5D9ECF-9359-46C6-AA06-F06D4D25DC46}" dt="2019-08-15T18:20:04.252" v="2823" actId="5793"/>
        <pc:sldMkLst>
          <pc:docMk/>
          <pc:sldMk cId="553071957" sldId="260"/>
        </pc:sldMkLst>
        <pc:spChg chg="mod">
          <ac:chgData name="Pher Widen" userId="a5935c967f2dfd7b" providerId="LiveId" clId="{AC5D9ECF-9359-46C6-AA06-F06D4D25DC46}" dt="2019-08-15T14:42:31.292" v="2167" actId="20577"/>
          <ac:spMkLst>
            <pc:docMk/>
            <pc:sldMk cId="553071957" sldId="260"/>
            <ac:spMk id="2" creationId="{A8D2CDD2-BABE-4F7F-8861-808EB7F2590F}"/>
          </ac:spMkLst>
        </pc:spChg>
        <pc:spChg chg="mod">
          <ac:chgData name="Pher Widen" userId="a5935c967f2dfd7b" providerId="LiveId" clId="{AC5D9ECF-9359-46C6-AA06-F06D4D25DC46}" dt="2019-08-15T18:20:04.252" v="2823" actId="5793"/>
          <ac:spMkLst>
            <pc:docMk/>
            <pc:sldMk cId="553071957" sldId="260"/>
            <ac:spMk id="3" creationId="{6A67E3D8-DE83-42E5-A226-2928399F8A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D484F-FD03-492C-ABD5-6B6D32C40B21}" type="datetimeFigureOut">
              <a:rPr lang="sv-SE" smtClean="0"/>
              <a:t>2019-08-15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24C0B-F21B-4872-A394-1176FA3DF1B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62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D9E7-66CF-4AAD-BC9D-1B77AE73D49C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8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8D108-A1FB-4D33-A739-C4EF23CDE936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1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53AD7-FAD3-494E-AE76-838FB3E20983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8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A36C-5AD9-48DC-ACF6-21455A0FF606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9455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888E-0BCC-4B6E-B6BE-9DD8459EDE6C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9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6EC6-C22B-4CB9-8388-32D4F2071821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0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8C56-4B71-48C6-B930-1BA6C7411A68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80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4751-05F6-4A1C-A2E3-BEA29F089768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80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4F51-68C1-4614-A0DD-B11848C0F7AA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95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F558-90FA-48ED-B356-D0BA73676996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3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6A7A0-29BD-4EBB-AC8C-A23866A0A4E1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5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E407-7B70-4993-8207-3D027C8F32A1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83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996CA-047F-4A75-8C3F-24EFFD1E5A09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0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599F-6347-4DF2-A4CD-7F0B3D95F4E3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A826-129E-4432-879C-E8EA787B5697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2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7FE7-BB93-4B01-8507-0CAD0F01CD0F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85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CAB4-E413-4E29-991A-2A89545FBD47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1D0677-F0B9-4AB6-BB8D-A269AAFA96B7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prw liu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6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16C03-221D-4244-8DCB-5C37C6525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Semesterlagen </a:t>
            </a:r>
            <a:r>
              <a:rPr lang="sv-SE" sz="1600" dirty="0"/>
              <a:t>1978(den</a:t>
            </a:r>
            <a:r>
              <a:rPr lang="sv-SE" sz="1800" dirty="0"/>
              <a:t> nuvarande)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F5F203C-2783-44EB-B477-66209D2219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Semester är en intjänad förmån och arbetsgivaren är skyldig att bereda sina arbetstagare semesterledighet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D475ACC-5934-407C-B1D8-8AE4F866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CF91F47-D5A5-4A62-8BD6-7FF0800A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9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A84CA2-8609-4A32-93FB-4BAFF7D9719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95300"/>
            <a:ext cx="10363826" cy="5505450"/>
          </a:xfrm>
        </p:spPr>
        <p:txBody>
          <a:bodyPr/>
          <a:lstStyle/>
          <a:p>
            <a:r>
              <a:rPr lang="sv-SE" dirty="0"/>
              <a:t>Semesterlagen är i betydande delar dispositiv och är i stor omfattning ersatt av centrala kollektivavtal eller enskilda anställningsavtal</a:t>
            </a:r>
          </a:p>
          <a:p>
            <a:r>
              <a:rPr lang="sv-SE" dirty="0"/>
              <a:t>I lagen skiljer man mellan rätt till ledighet och rätt till lön under semesterledigheten</a:t>
            </a:r>
          </a:p>
          <a:p>
            <a:r>
              <a:rPr lang="sv-SE" dirty="0"/>
              <a:t>Alla anställda har rätt till semesterledighet, lagen föreskriver 25 dagar/år</a:t>
            </a:r>
          </a:p>
          <a:p>
            <a:r>
              <a:rPr lang="sv-SE" dirty="0"/>
              <a:t>För korttidsanställda (max 3 månaders anställning) kan avtal träffas om att dessa arbetstagare inte har rätt till ledighet utan ersättes i stället av semesterersättning i pengar</a:t>
            </a:r>
          </a:p>
          <a:p>
            <a:r>
              <a:rPr lang="sv-SE" dirty="0"/>
              <a:t>Semesterförläggningen är en sedvanlig förhandlingsfråga mellan parterna (MBL) </a:t>
            </a:r>
          </a:p>
          <a:p>
            <a:r>
              <a:rPr lang="sv-SE" dirty="0"/>
              <a:t>I princip har alla rätt till fyra veckors sammanhängande semesterledighet under perioden juni tom augusti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B4E9A9-BF59-4975-B704-6FDBE67E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6244270-4A89-4E40-BE91-1F437F8C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8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4F5DF1-4B20-4743-A492-931D7D70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47068"/>
            <a:ext cx="10364451" cy="534008"/>
          </a:xfrm>
        </p:spPr>
        <p:txBody>
          <a:bodyPr>
            <a:normAutofit fontScale="90000"/>
          </a:bodyPr>
          <a:lstStyle/>
          <a:p>
            <a:r>
              <a:rPr lang="sv-SE" dirty="0"/>
              <a:t>semesterlagen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BE05B3-A325-44E7-B640-5403E28E2D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81076"/>
            <a:ext cx="10363826" cy="5019674"/>
          </a:xfrm>
        </p:spPr>
        <p:txBody>
          <a:bodyPr/>
          <a:lstStyle/>
          <a:p>
            <a:r>
              <a:rPr lang="sv-SE" dirty="0"/>
              <a:t>Lagen skiljer mellan semester år(ledighetens längd) och intjänande år(ersättningen)</a:t>
            </a:r>
          </a:p>
          <a:p>
            <a:r>
              <a:rPr lang="sv-SE" dirty="0"/>
              <a:t>Lagens regler om beräkningen av semesterlönen är dispositiva</a:t>
            </a:r>
          </a:p>
          <a:p>
            <a:r>
              <a:rPr lang="sv-SE" dirty="0"/>
              <a:t>Två metoder för beräkning av semestersättningen finns i lagen</a:t>
            </a:r>
            <a:br>
              <a:rPr lang="sv-SE" dirty="0"/>
            </a:br>
            <a:r>
              <a:rPr lang="sv-SE" dirty="0"/>
              <a:t>- sammalöne regeln</a:t>
            </a:r>
            <a:br>
              <a:rPr lang="sv-SE" dirty="0"/>
            </a:br>
            <a:r>
              <a:rPr lang="sv-SE" dirty="0"/>
              <a:t>- procent regeln</a:t>
            </a:r>
          </a:p>
          <a:p>
            <a:r>
              <a:rPr lang="sv-SE" dirty="0"/>
              <a:t>Vilken av ersättningsreglerna som tillämpas avgör arbetsgivaren eller regleras vanligen i kollektivavtal</a:t>
            </a:r>
          </a:p>
          <a:p>
            <a:r>
              <a:rPr lang="sv-SE" dirty="0"/>
              <a:t>Sammalöne regeln innebär att arbetstagaren erhåller sin vanliga fasta lön jämte semestertillägg(1,82 % av veckolönen eller 0,43 % av månadslönen)</a:t>
            </a:r>
          </a:p>
          <a:p>
            <a:r>
              <a:rPr lang="sv-SE" dirty="0"/>
              <a:t>Procent regeln innebär 12 % i semesterersättning av förfallen lön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E1BE45E-1791-43C2-9169-3063238F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87C9754-95C5-4308-9A5F-6D68CE22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47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AA0914-10EA-45BE-B2AD-74554676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429" y="609600"/>
            <a:ext cx="10364451" cy="457201"/>
          </a:xfrm>
        </p:spPr>
        <p:txBody>
          <a:bodyPr>
            <a:normAutofit fontScale="90000"/>
          </a:bodyPr>
          <a:lstStyle/>
          <a:p>
            <a:r>
              <a:rPr lang="sv-SE" dirty="0"/>
              <a:t>semesterlagen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B0AAEE-344B-4B67-A8C9-7F19A72376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66802"/>
            <a:ext cx="10363826" cy="4916748"/>
          </a:xfrm>
        </p:spPr>
        <p:txBody>
          <a:bodyPr>
            <a:normAutofit/>
          </a:bodyPr>
          <a:lstStyle/>
          <a:p>
            <a:r>
              <a:rPr lang="sv-SE" dirty="0"/>
              <a:t>De arbetstagare som inte har regelbunden fast arbetstid ersättes med 12 % av förfallen lön</a:t>
            </a:r>
          </a:p>
          <a:p>
            <a:r>
              <a:rPr lang="sv-SE" dirty="0"/>
              <a:t>Viss frånvaro från arbetet är ändå semesterlönegrundande:</a:t>
            </a:r>
            <a:br>
              <a:rPr lang="sv-SE" dirty="0"/>
            </a:br>
            <a:r>
              <a:rPr lang="sv-SE" sz="1600" dirty="0"/>
              <a:t>- sjukledighet i 180 dagar och arbetsskadefrånvaro</a:t>
            </a:r>
            <a:br>
              <a:rPr lang="sv-SE" sz="1600" dirty="0"/>
            </a:br>
            <a:r>
              <a:rPr lang="sv-SE" sz="1600" dirty="0"/>
              <a:t>- föräldraledighet med graviditetspenning</a:t>
            </a:r>
            <a:br>
              <a:rPr lang="sv-SE" sz="1600" dirty="0"/>
            </a:br>
            <a:r>
              <a:rPr lang="sv-SE" sz="1600" dirty="0"/>
              <a:t>- föräldraledighet i samband med barns födelse resp. adoption 120 dagar, för ensamstående 180 dagar</a:t>
            </a:r>
            <a:br>
              <a:rPr lang="sv-SE" sz="1600" dirty="0"/>
            </a:br>
            <a:r>
              <a:rPr lang="sv-SE" sz="1600" dirty="0"/>
              <a:t>- föräldraledighet för tillfälligt vård av barn och s.k. pappadagar, 120 resp. 180 dagar</a:t>
            </a:r>
            <a:br>
              <a:rPr lang="sv-SE" sz="1600" dirty="0"/>
            </a:br>
            <a:r>
              <a:rPr lang="sv-SE" sz="1600" dirty="0"/>
              <a:t>- ”smittbärarledighet” i maximalt 180 dagar</a:t>
            </a:r>
            <a:br>
              <a:rPr lang="sv-SE" sz="1600" dirty="0"/>
            </a:br>
            <a:r>
              <a:rPr lang="sv-SE" sz="1600" dirty="0"/>
              <a:t>- vissa studieledigheter max 180 dagar</a:t>
            </a:r>
            <a:br>
              <a:rPr lang="sv-SE" sz="1600" dirty="0"/>
            </a:br>
            <a:r>
              <a:rPr lang="sv-SE" sz="1600" dirty="0"/>
              <a:t>- civilförsvarstjänst max 60 dagar</a:t>
            </a:r>
            <a:br>
              <a:rPr lang="sv-SE" sz="1600" dirty="0"/>
            </a:br>
            <a:r>
              <a:rPr lang="sv-SE" sz="1600" dirty="0"/>
              <a:t>- svenskundervisning(SFI)</a:t>
            </a:r>
            <a:br>
              <a:rPr lang="sv-SE" sz="1600" dirty="0"/>
            </a:br>
            <a:r>
              <a:rPr lang="sv-SE" sz="1600" dirty="0"/>
              <a:t>- närståendevård max 45 dagar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E7A5DEE-48B3-4382-9B9E-BAEBF829B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810F95E-F3FC-44C3-A8AB-99098747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8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D2CDD2-BABE-4F7F-8861-808EB7F2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8713"/>
            <a:ext cx="10364451" cy="365126"/>
          </a:xfrm>
        </p:spPr>
        <p:txBody>
          <a:bodyPr>
            <a:normAutofit fontScale="90000"/>
          </a:bodyPr>
          <a:lstStyle/>
          <a:p>
            <a:r>
              <a:rPr lang="sv-SE" dirty="0"/>
              <a:t>semesterlagen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67E3D8-DE83-42E5-A226-2928399F8A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36847"/>
            <a:ext cx="10363826" cy="5264457"/>
          </a:xfrm>
        </p:spPr>
        <p:txBody>
          <a:bodyPr/>
          <a:lstStyle/>
          <a:p>
            <a:r>
              <a:rPr lang="sv-SE" dirty="0"/>
              <a:t>För korttidsanställda och för outtagen semester är semesterersättningen 12 %</a:t>
            </a:r>
          </a:p>
          <a:p>
            <a:r>
              <a:rPr lang="sv-SE" dirty="0"/>
              <a:t>Semesterersättningen och lönen ska särredovisas. </a:t>
            </a:r>
            <a:r>
              <a:rPr lang="sv-SE"/>
              <a:t>Semesterersättningen  </a:t>
            </a:r>
            <a:r>
              <a:rPr lang="sv-SE" dirty="0"/>
              <a:t>får inte vara inkluderad i lönen</a:t>
            </a:r>
          </a:p>
          <a:p>
            <a:r>
              <a:rPr lang="sv-SE" dirty="0"/>
              <a:t>De arbetstagare som har rätt till mer än 20 dagars betald semester har rätt att spara överskjutande semesterdagar i upp till 5 år, arbetstagaren har rätt att ta ut sin ordinarie huvudsemester och sparad semester sammanhängande när hen så önskar</a:t>
            </a:r>
          </a:p>
          <a:p>
            <a:r>
              <a:rPr lang="sv-SE" dirty="0"/>
              <a:t>Deltidsarbetande och de med oregelbunden arbetstid har rätt till lika lång semester som de med regelbundet heltidsarbete (men inte alltid samma semesterlön)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238FD4-897D-4575-AF6B-DC589AA9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prw liu 2019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E7155BF-0292-4808-9E85-2893E942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7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pe">
  <a:themeElements>
    <a:clrScheme name="Droppe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p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p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 xsi:nil="true"/>
  </documentManagement>
</p:properties>
</file>

<file path=customXml/itemProps1.xml><?xml version="1.0" encoding="utf-8"?>
<ds:datastoreItem xmlns:ds="http://schemas.openxmlformats.org/officeDocument/2006/customXml" ds:itemID="{415FAC5A-61D7-4979-BD8F-214213876DDC}"/>
</file>

<file path=customXml/itemProps2.xml><?xml version="1.0" encoding="utf-8"?>
<ds:datastoreItem xmlns:ds="http://schemas.openxmlformats.org/officeDocument/2006/customXml" ds:itemID="{D8F3B787-C21A-4938-AC84-7EBEA4F05729}"/>
</file>

<file path=customXml/itemProps3.xml><?xml version="1.0" encoding="utf-8"?>
<ds:datastoreItem xmlns:ds="http://schemas.openxmlformats.org/officeDocument/2006/customXml" ds:itemID="{F97703F1-1F15-4CB7-AFEF-2C7163C2C7EA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TM04033925[[fn=Droppe]]</Template>
  <TotalTime>82</TotalTime>
  <Words>284</Words>
  <Application>Microsoft Office PowerPoint</Application>
  <PresentationFormat>Bredbild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Droppe</vt:lpstr>
      <vt:lpstr>Semesterlagen 1978(den nuvarande)</vt:lpstr>
      <vt:lpstr>PowerPoint-presentation</vt:lpstr>
      <vt:lpstr>semesterlagen</vt:lpstr>
      <vt:lpstr>semesterlagen</vt:lpstr>
      <vt:lpstr>semesterlagen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Semesterlagen 1978(den nuvarande)</dc:title>
  <dc:creator>Pher Widen</dc:creator>
  <cp:lastModifiedBy>Pher Widen</cp:lastModifiedBy>
  <cp:revision>1</cp:revision>
  <dcterms:created xsi:type="dcterms:W3CDTF">2019-08-15T13:51:00Z</dcterms:created>
  <dcterms:modified xsi:type="dcterms:W3CDTF">2019-08-15T18:20:05Z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